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ex Gyre Bonum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Heavy" charset="1" panose="00000A00000000000000"/>
      <p:regular r:id="rId18"/>
    </p:embeddedFont>
    <p:embeddedFont>
      <p:font typeface="Open Sauce Light" charset="1" panose="00000400000000000000"/>
      <p:regular r:id="rId19"/>
    </p:embeddedFont>
    <p:embeddedFont>
      <p:font typeface="Open Sauce Bold Italics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inkedin.com/in/daniya-ghoshal-804a39285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9522">
            <a:off x="-1466084" y="-1104127"/>
            <a:ext cx="6017764" cy="3599717"/>
          </a:xfrm>
          <a:custGeom>
            <a:avLst/>
            <a:gdLst/>
            <a:ahLst/>
            <a:cxnLst/>
            <a:rect r="r" b="b" t="t" l="l"/>
            <a:pathLst>
              <a:path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134" y="3529598"/>
            <a:ext cx="11909326" cy="343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0"/>
              </a:lnSpc>
            </a:pPr>
            <a:r>
              <a:rPr lang="en-US" sz="20000" spc="-940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Hiresight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696100" y="8626236"/>
            <a:ext cx="498714" cy="4987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5526" y="659933"/>
            <a:ext cx="5892974" cy="578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End-to-end HR Analytics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99614" y="8639373"/>
            <a:ext cx="5363404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000" spc="-168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Python · MySQL · Power BI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9146" y="622579"/>
            <a:ext cx="3450154" cy="33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71"/>
              </a:lnSpc>
            </a:pPr>
            <a:r>
              <a:rPr lang="en-US" sz="2199" spc="-123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Presented by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09146" y="920227"/>
            <a:ext cx="3450154" cy="3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399" spc="-134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Daniya Ghooshal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23" y="3602732"/>
            <a:ext cx="18339515" cy="9403170"/>
          </a:xfrm>
          <a:custGeom>
            <a:avLst/>
            <a:gdLst/>
            <a:ahLst/>
            <a:cxnLst/>
            <a:rect r="r" b="b" t="t" l="l"/>
            <a:pathLst>
              <a:path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3669" y="-206665"/>
            <a:ext cx="18695337" cy="4744221"/>
            <a:chOff x="0" y="0"/>
            <a:chExt cx="2896397" cy="7350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6397" cy="735004"/>
            </a:xfrm>
            <a:custGeom>
              <a:avLst/>
              <a:gdLst/>
              <a:ahLst/>
              <a:cxnLst/>
              <a:rect r="r" b="b" t="t" l="l"/>
              <a:pathLst>
                <a:path h="735004" w="2896397">
                  <a:moveTo>
                    <a:pt x="0" y="0"/>
                  </a:moveTo>
                  <a:lnTo>
                    <a:pt x="2896397" y="0"/>
                  </a:lnTo>
                  <a:lnTo>
                    <a:pt x="2896397" y="735004"/>
                  </a:lnTo>
                  <a:lnTo>
                    <a:pt x="0" y="735004"/>
                  </a:lnTo>
                  <a:close/>
                </a:path>
              </a:pathLst>
            </a:custGeom>
            <a:blipFill>
              <a:blip r:embed="rId3"/>
              <a:stretch>
                <a:fillRect l="0" t="-168860" r="0" b="-29408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4040" y="2728442"/>
            <a:ext cx="16495548" cy="6691928"/>
            <a:chOff x="0" y="0"/>
            <a:chExt cx="4344507" cy="176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44507" cy="1762483"/>
            </a:xfrm>
            <a:custGeom>
              <a:avLst/>
              <a:gdLst/>
              <a:ahLst/>
              <a:cxnLst/>
              <a:rect r="r" b="b" t="t" l="l"/>
              <a:pathLst>
                <a:path h="1762483" w="4344507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1718835"/>
                  </a:lnTo>
                  <a:cubicBezTo>
                    <a:pt x="4344507" y="1742941"/>
                    <a:pt x="4324965" y="1762483"/>
                    <a:pt x="4300858" y="1762483"/>
                  </a:cubicBezTo>
                  <a:lnTo>
                    <a:pt x="43648" y="1762483"/>
                  </a:lnTo>
                  <a:cubicBezTo>
                    <a:pt x="32072" y="1762483"/>
                    <a:pt x="20970" y="1757885"/>
                    <a:pt x="12784" y="1749699"/>
                  </a:cubicBezTo>
                  <a:cubicBezTo>
                    <a:pt x="4599" y="1741513"/>
                    <a:pt x="0" y="1730411"/>
                    <a:pt x="0" y="171883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344507" cy="1772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01969" y="3640213"/>
            <a:ext cx="14044821" cy="154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4"/>
              </a:lnSpc>
            </a:pPr>
            <a:r>
              <a:rPr lang="en-US" sz="12196" spc="-573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The Hiring Problem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1492" y="5295900"/>
            <a:ext cx="15364978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 spc="-211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Hiring performance is often judged by volume and speed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 spc="-211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Cost-per-hire alone ignores retention and employee quality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 spc="-211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High early attrition leads to hidden long-term costs</a:t>
            </a:r>
          </a:p>
          <a:p>
            <a:pPr algn="l"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12307" y="1193070"/>
            <a:ext cx="8797534" cy="8385207"/>
            <a:chOff x="0" y="0"/>
            <a:chExt cx="2317046" cy="2208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317046" cy="2217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90363" y="4298319"/>
            <a:ext cx="1655355" cy="1607199"/>
          </a:xfrm>
          <a:custGeom>
            <a:avLst/>
            <a:gdLst/>
            <a:ahLst/>
            <a:cxnLst/>
            <a:rect r="r" b="b" t="t" l="l"/>
            <a:pathLst>
              <a:path h="1607199" w="1655355">
                <a:moveTo>
                  <a:pt x="0" y="0"/>
                </a:moveTo>
                <a:lnTo>
                  <a:pt x="1655355" y="0"/>
                </a:lnTo>
                <a:lnTo>
                  <a:pt x="1655355" y="1607199"/>
                </a:lnTo>
                <a:lnTo>
                  <a:pt x="0" y="1607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64081" y="1556512"/>
            <a:ext cx="1583013" cy="1722632"/>
          </a:xfrm>
          <a:custGeom>
            <a:avLst/>
            <a:gdLst/>
            <a:ahLst/>
            <a:cxnLst/>
            <a:rect r="r" b="b" t="t" l="l"/>
            <a:pathLst>
              <a:path h="1722632" w="1583013">
                <a:moveTo>
                  <a:pt x="0" y="0"/>
                </a:moveTo>
                <a:lnTo>
                  <a:pt x="1583012" y="0"/>
                </a:lnTo>
                <a:lnTo>
                  <a:pt x="1583012" y="1722632"/>
                </a:lnTo>
                <a:lnTo>
                  <a:pt x="0" y="1722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64081" y="6924693"/>
            <a:ext cx="1583013" cy="1583013"/>
          </a:xfrm>
          <a:custGeom>
            <a:avLst/>
            <a:gdLst/>
            <a:ahLst/>
            <a:cxnLst/>
            <a:rect r="r" b="b" t="t" l="l"/>
            <a:pathLst>
              <a:path h="1583013" w="1583013">
                <a:moveTo>
                  <a:pt x="0" y="0"/>
                </a:moveTo>
                <a:lnTo>
                  <a:pt x="1583012" y="0"/>
                </a:lnTo>
                <a:lnTo>
                  <a:pt x="1583012" y="1583012"/>
                </a:lnTo>
                <a:lnTo>
                  <a:pt x="0" y="1583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355377"/>
            <a:ext cx="6880469" cy="240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Project Objective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57389" y="2408303"/>
            <a:ext cx="514050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Cost efficiency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79783" y="4701868"/>
            <a:ext cx="514050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90-day retention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57389" y="7511411"/>
            <a:ext cx="514050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Quality of hire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25852">
            <a:off x="11466076" y="-4040445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64581" y="6163012"/>
            <a:ext cx="12299674" cy="5143500"/>
          </a:xfrm>
          <a:custGeom>
            <a:avLst/>
            <a:gdLst/>
            <a:ahLst/>
            <a:cxnLst/>
            <a:rect r="r" b="b" t="t" l="l"/>
            <a:pathLst>
              <a:path h="5143500" w="12299674">
                <a:moveTo>
                  <a:pt x="0" y="0"/>
                </a:moveTo>
                <a:lnTo>
                  <a:pt x="12299674" y="0"/>
                </a:lnTo>
                <a:lnTo>
                  <a:pt x="122996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3556" y="4329587"/>
            <a:ext cx="16360888" cy="4960467"/>
            <a:chOff x="0" y="0"/>
            <a:chExt cx="4309041" cy="13064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09040" cy="1306461"/>
            </a:xfrm>
            <a:custGeom>
              <a:avLst/>
              <a:gdLst/>
              <a:ahLst/>
              <a:cxnLst/>
              <a:rect r="r" b="b" t="t" l="l"/>
              <a:pathLst>
                <a:path h="1306461" w="4309040">
                  <a:moveTo>
                    <a:pt x="44007" y="0"/>
                  </a:moveTo>
                  <a:lnTo>
                    <a:pt x="4265033" y="0"/>
                  </a:lnTo>
                  <a:cubicBezTo>
                    <a:pt x="4276704" y="0"/>
                    <a:pt x="4287898" y="4636"/>
                    <a:pt x="4296151" y="12889"/>
                  </a:cubicBezTo>
                  <a:cubicBezTo>
                    <a:pt x="4304404" y="21142"/>
                    <a:pt x="4309040" y="32336"/>
                    <a:pt x="4309040" y="44007"/>
                  </a:cubicBezTo>
                  <a:lnTo>
                    <a:pt x="4309040" y="1262453"/>
                  </a:lnTo>
                  <a:cubicBezTo>
                    <a:pt x="4309040" y="1274125"/>
                    <a:pt x="4304404" y="1285318"/>
                    <a:pt x="4296151" y="1293571"/>
                  </a:cubicBezTo>
                  <a:cubicBezTo>
                    <a:pt x="4287898" y="1301824"/>
                    <a:pt x="4276704" y="1306461"/>
                    <a:pt x="4265033" y="1306461"/>
                  </a:cubicBezTo>
                  <a:lnTo>
                    <a:pt x="44007" y="1306461"/>
                  </a:lnTo>
                  <a:cubicBezTo>
                    <a:pt x="32336" y="1306461"/>
                    <a:pt x="21142" y="1301824"/>
                    <a:pt x="12889" y="1293571"/>
                  </a:cubicBezTo>
                  <a:cubicBezTo>
                    <a:pt x="4636" y="1285318"/>
                    <a:pt x="0" y="1274125"/>
                    <a:pt x="0" y="1262453"/>
                  </a:cubicBezTo>
                  <a:lnTo>
                    <a:pt x="0" y="44007"/>
                  </a:lnTo>
                  <a:cubicBezTo>
                    <a:pt x="0" y="32336"/>
                    <a:pt x="4636" y="21142"/>
                    <a:pt x="12889" y="12889"/>
                  </a:cubicBezTo>
                  <a:cubicBezTo>
                    <a:pt x="21142" y="4636"/>
                    <a:pt x="32336" y="0"/>
                    <a:pt x="44007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4309041" cy="1315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631576"/>
            <a:ext cx="14968703" cy="270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7"/>
              </a:lnSpc>
            </a:pPr>
            <a:r>
              <a:rPr lang="en-US" sz="10965" spc="-515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Data &amp; Tech Stack</a:t>
            </a:r>
          </a:p>
          <a:p>
            <a:pPr algn="l">
              <a:lnSpc>
                <a:spcPts val="1030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412776" y="5133975"/>
            <a:ext cx="352073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PYTHON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27898" y="5133975"/>
            <a:ext cx="352073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MYSQL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52546" y="5133975"/>
            <a:ext cx="352073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22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POWER BI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307466" y="4936579"/>
            <a:ext cx="0" cy="3930176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822589" y="4936579"/>
            <a:ext cx="0" cy="3930176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615245" y="5146975"/>
            <a:ext cx="387050" cy="387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30368" y="5146975"/>
            <a:ext cx="387050" cy="3870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55015" y="5146975"/>
            <a:ext cx="387050" cy="3870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15245" y="5727146"/>
            <a:ext cx="4525115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87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Synthetic HR dataset generated using Python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81442" y="6086812"/>
            <a:ext cx="452511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87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Data cleaned and modeled in MySQL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75064" y="5727146"/>
            <a:ext cx="4525115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187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KPIs and analytics built in Power BI using DAX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5969" y="1436671"/>
            <a:ext cx="10073993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b="true" sz="8000" spc="-376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Hiring Funnel Performance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45969" y="4167807"/>
            <a:ext cx="8253739" cy="884275"/>
            <a:chOff x="0" y="0"/>
            <a:chExt cx="1845244" cy="1976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5245" cy="197693"/>
            </a:xfrm>
            <a:custGeom>
              <a:avLst/>
              <a:gdLst/>
              <a:ahLst/>
              <a:cxnLst/>
              <a:rect r="r" b="b" t="t" l="l"/>
              <a:pathLst>
                <a:path h="197693" w="1845245">
                  <a:moveTo>
                    <a:pt x="61907" y="0"/>
                  </a:moveTo>
                  <a:lnTo>
                    <a:pt x="1783337" y="0"/>
                  </a:lnTo>
                  <a:cubicBezTo>
                    <a:pt x="1799756" y="0"/>
                    <a:pt x="1815502" y="6522"/>
                    <a:pt x="1827112" y="18132"/>
                  </a:cubicBezTo>
                  <a:cubicBezTo>
                    <a:pt x="1838722" y="29742"/>
                    <a:pt x="1845245" y="45488"/>
                    <a:pt x="1845245" y="61907"/>
                  </a:cubicBezTo>
                  <a:lnTo>
                    <a:pt x="1845245" y="135785"/>
                  </a:lnTo>
                  <a:cubicBezTo>
                    <a:pt x="1845245" y="152204"/>
                    <a:pt x="1838722" y="167951"/>
                    <a:pt x="1827112" y="179560"/>
                  </a:cubicBezTo>
                  <a:cubicBezTo>
                    <a:pt x="1815502" y="191170"/>
                    <a:pt x="1799756" y="197693"/>
                    <a:pt x="1783337" y="197693"/>
                  </a:cubicBezTo>
                  <a:lnTo>
                    <a:pt x="61907" y="197693"/>
                  </a:lnTo>
                  <a:cubicBezTo>
                    <a:pt x="45488" y="197693"/>
                    <a:pt x="29742" y="191170"/>
                    <a:pt x="18132" y="179560"/>
                  </a:cubicBezTo>
                  <a:cubicBezTo>
                    <a:pt x="6522" y="167951"/>
                    <a:pt x="0" y="152204"/>
                    <a:pt x="0" y="135785"/>
                  </a:cubicBezTo>
                  <a:lnTo>
                    <a:pt x="0" y="61907"/>
                  </a:lnTo>
                  <a:cubicBezTo>
                    <a:pt x="0" y="45488"/>
                    <a:pt x="6522" y="29742"/>
                    <a:pt x="18132" y="18132"/>
                  </a:cubicBezTo>
                  <a:cubicBezTo>
                    <a:pt x="29742" y="6522"/>
                    <a:pt x="45488" y="0"/>
                    <a:pt x="6190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45244" cy="21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92751" y="9080989"/>
            <a:ext cx="8253739" cy="884275"/>
            <a:chOff x="0" y="0"/>
            <a:chExt cx="1845244" cy="1976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45245" cy="197693"/>
            </a:xfrm>
            <a:custGeom>
              <a:avLst/>
              <a:gdLst/>
              <a:ahLst/>
              <a:cxnLst/>
              <a:rect r="r" b="b" t="t" l="l"/>
              <a:pathLst>
                <a:path h="197693" w="1845245">
                  <a:moveTo>
                    <a:pt x="61907" y="0"/>
                  </a:moveTo>
                  <a:lnTo>
                    <a:pt x="1783337" y="0"/>
                  </a:lnTo>
                  <a:cubicBezTo>
                    <a:pt x="1799756" y="0"/>
                    <a:pt x="1815502" y="6522"/>
                    <a:pt x="1827112" y="18132"/>
                  </a:cubicBezTo>
                  <a:cubicBezTo>
                    <a:pt x="1838722" y="29742"/>
                    <a:pt x="1845245" y="45488"/>
                    <a:pt x="1845245" y="61907"/>
                  </a:cubicBezTo>
                  <a:lnTo>
                    <a:pt x="1845245" y="135785"/>
                  </a:lnTo>
                  <a:cubicBezTo>
                    <a:pt x="1845245" y="152204"/>
                    <a:pt x="1838722" y="167951"/>
                    <a:pt x="1827112" y="179560"/>
                  </a:cubicBezTo>
                  <a:cubicBezTo>
                    <a:pt x="1815502" y="191170"/>
                    <a:pt x="1799756" y="197693"/>
                    <a:pt x="1783337" y="197693"/>
                  </a:cubicBezTo>
                  <a:lnTo>
                    <a:pt x="61907" y="197693"/>
                  </a:lnTo>
                  <a:cubicBezTo>
                    <a:pt x="45488" y="197693"/>
                    <a:pt x="29742" y="191170"/>
                    <a:pt x="18132" y="179560"/>
                  </a:cubicBezTo>
                  <a:cubicBezTo>
                    <a:pt x="6522" y="167951"/>
                    <a:pt x="0" y="152204"/>
                    <a:pt x="0" y="135785"/>
                  </a:cubicBezTo>
                  <a:lnTo>
                    <a:pt x="0" y="61907"/>
                  </a:lnTo>
                  <a:cubicBezTo>
                    <a:pt x="0" y="45488"/>
                    <a:pt x="6522" y="29742"/>
                    <a:pt x="18132" y="18132"/>
                  </a:cubicBezTo>
                  <a:cubicBezTo>
                    <a:pt x="29742" y="6522"/>
                    <a:pt x="45488" y="0"/>
                    <a:pt x="61907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45244" cy="21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45969" y="4388062"/>
            <a:ext cx="8253739" cy="89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b="true" sz="2591" spc="-121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 application volume does not translate to retention</a:t>
            </a:r>
          </a:p>
          <a:p>
            <a:pPr algn="ctr">
              <a:lnSpc>
                <a:spcPts val="3628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392751" y="426765"/>
            <a:ext cx="8371131" cy="8407649"/>
            <a:chOff x="0" y="0"/>
            <a:chExt cx="2204742" cy="2214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04742" cy="2214360"/>
            </a:xfrm>
            <a:custGeom>
              <a:avLst/>
              <a:gdLst/>
              <a:ahLst/>
              <a:cxnLst/>
              <a:rect r="r" b="b" t="t" l="l"/>
              <a:pathLst>
                <a:path h="2214360" w="2204742">
                  <a:moveTo>
                    <a:pt x="86010" y="0"/>
                  </a:moveTo>
                  <a:lnTo>
                    <a:pt x="2118732" y="0"/>
                  </a:lnTo>
                  <a:cubicBezTo>
                    <a:pt x="2141544" y="0"/>
                    <a:pt x="2163421" y="9062"/>
                    <a:pt x="2179550" y="25192"/>
                  </a:cubicBezTo>
                  <a:cubicBezTo>
                    <a:pt x="2195681" y="41322"/>
                    <a:pt x="2204742" y="63199"/>
                    <a:pt x="2204742" y="86010"/>
                  </a:cubicBezTo>
                  <a:lnTo>
                    <a:pt x="2204742" y="2128351"/>
                  </a:lnTo>
                  <a:cubicBezTo>
                    <a:pt x="2204742" y="2175852"/>
                    <a:pt x="2166234" y="2214360"/>
                    <a:pt x="2118732" y="2214360"/>
                  </a:cubicBezTo>
                  <a:lnTo>
                    <a:pt x="86010" y="2214360"/>
                  </a:lnTo>
                  <a:cubicBezTo>
                    <a:pt x="38508" y="2214360"/>
                    <a:pt x="0" y="2175852"/>
                    <a:pt x="0" y="2128351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204742" cy="223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04790" y="266446"/>
            <a:ext cx="9147053" cy="8728289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545969" y="5535356"/>
            <a:ext cx="8253739" cy="884275"/>
            <a:chOff x="0" y="0"/>
            <a:chExt cx="1845244" cy="1976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45245" cy="197693"/>
            </a:xfrm>
            <a:custGeom>
              <a:avLst/>
              <a:gdLst/>
              <a:ahLst/>
              <a:cxnLst/>
              <a:rect r="r" b="b" t="t" l="l"/>
              <a:pathLst>
                <a:path h="197693" w="1845245">
                  <a:moveTo>
                    <a:pt x="61907" y="0"/>
                  </a:moveTo>
                  <a:lnTo>
                    <a:pt x="1783337" y="0"/>
                  </a:lnTo>
                  <a:cubicBezTo>
                    <a:pt x="1799756" y="0"/>
                    <a:pt x="1815502" y="6522"/>
                    <a:pt x="1827112" y="18132"/>
                  </a:cubicBezTo>
                  <a:cubicBezTo>
                    <a:pt x="1838722" y="29742"/>
                    <a:pt x="1845245" y="45488"/>
                    <a:pt x="1845245" y="61907"/>
                  </a:cubicBezTo>
                  <a:lnTo>
                    <a:pt x="1845245" y="135785"/>
                  </a:lnTo>
                  <a:cubicBezTo>
                    <a:pt x="1845245" y="152204"/>
                    <a:pt x="1838722" y="167951"/>
                    <a:pt x="1827112" y="179560"/>
                  </a:cubicBezTo>
                  <a:cubicBezTo>
                    <a:pt x="1815502" y="191170"/>
                    <a:pt x="1799756" y="197693"/>
                    <a:pt x="1783337" y="197693"/>
                  </a:cubicBezTo>
                  <a:lnTo>
                    <a:pt x="61907" y="197693"/>
                  </a:lnTo>
                  <a:cubicBezTo>
                    <a:pt x="45488" y="197693"/>
                    <a:pt x="29742" y="191170"/>
                    <a:pt x="18132" y="179560"/>
                  </a:cubicBezTo>
                  <a:cubicBezTo>
                    <a:pt x="6522" y="167951"/>
                    <a:pt x="0" y="152204"/>
                    <a:pt x="0" y="135785"/>
                  </a:cubicBezTo>
                  <a:lnTo>
                    <a:pt x="0" y="61907"/>
                  </a:lnTo>
                  <a:cubicBezTo>
                    <a:pt x="0" y="45488"/>
                    <a:pt x="6522" y="29742"/>
                    <a:pt x="18132" y="18132"/>
                  </a:cubicBezTo>
                  <a:cubicBezTo>
                    <a:pt x="29742" y="6522"/>
                    <a:pt x="45488" y="0"/>
                    <a:pt x="6190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845244" cy="21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45969" y="5755611"/>
            <a:ext cx="8253739" cy="43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b="true" sz="2591" spc="-121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Only ~65–70% of applications convert to offers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45969" y="6905187"/>
            <a:ext cx="8253739" cy="884275"/>
            <a:chOff x="0" y="0"/>
            <a:chExt cx="1845244" cy="1976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45245" cy="197693"/>
            </a:xfrm>
            <a:custGeom>
              <a:avLst/>
              <a:gdLst/>
              <a:ahLst/>
              <a:cxnLst/>
              <a:rect r="r" b="b" t="t" l="l"/>
              <a:pathLst>
                <a:path h="197693" w="1845245">
                  <a:moveTo>
                    <a:pt x="61907" y="0"/>
                  </a:moveTo>
                  <a:lnTo>
                    <a:pt x="1783337" y="0"/>
                  </a:lnTo>
                  <a:cubicBezTo>
                    <a:pt x="1799756" y="0"/>
                    <a:pt x="1815502" y="6522"/>
                    <a:pt x="1827112" y="18132"/>
                  </a:cubicBezTo>
                  <a:cubicBezTo>
                    <a:pt x="1838722" y="29742"/>
                    <a:pt x="1845245" y="45488"/>
                    <a:pt x="1845245" y="61907"/>
                  </a:cubicBezTo>
                  <a:lnTo>
                    <a:pt x="1845245" y="135785"/>
                  </a:lnTo>
                  <a:cubicBezTo>
                    <a:pt x="1845245" y="152204"/>
                    <a:pt x="1838722" y="167951"/>
                    <a:pt x="1827112" y="179560"/>
                  </a:cubicBezTo>
                  <a:cubicBezTo>
                    <a:pt x="1815502" y="191170"/>
                    <a:pt x="1799756" y="197693"/>
                    <a:pt x="1783337" y="197693"/>
                  </a:cubicBezTo>
                  <a:lnTo>
                    <a:pt x="61907" y="197693"/>
                  </a:lnTo>
                  <a:cubicBezTo>
                    <a:pt x="45488" y="197693"/>
                    <a:pt x="29742" y="191170"/>
                    <a:pt x="18132" y="179560"/>
                  </a:cubicBezTo>
                  <a:cubicBezTo>
                    <a:pt x="6522" y="167951"/>
                    <a:pt x="0" y="152204"/>
                    <a:pt x="0" y="135785"/>
                  </a:cubicBezTo>
                  <a:lnTo>
                    <a:pt x="0" y="61907"/>
                  </a:lnTo>
                  <a:cubicBezTo>
                    <a:pt x="0" y="45488"/>
                    <a:pt x="6522" y="29742"/>
                    <a:pt x="18132" y="18132"/>
                  </a:cubicBezTo>
                  <a:cubicBezTo>
                    <a:pt x="29742" y="6522"/>
                    <a:pt x="45488" y="0"/>
                    <a:pt x="6190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845244" cy="21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45969" y="7125442"/>
            <a:ext cx="8253739" cy="43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b="true" sz="2591" spc="-121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Early attrition (first 90 days) varies sharply by source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92751" y="9104556"/>
            <a:ext cx="8253739" cy="78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</a:pPr>
            <a:r>
              <a:rPr lang="en-US" sz="2291" spc="-10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 application volume does not guarantee stable hires  quality gaps emerge early in the funnel.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5969" y="1627171"/>
            <a:ext cx="10073993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b="true" sz="8000" spc="-376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QUALITY OF HIRE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45969" y="4167807"/>
            <a:ext cx="8253739" cy="884275"/>
            <a:chOff x="0" y="0"/>
            <a:chExt cx="1845244" cy="1976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5245" cy="197693"/>
            </a:xfrm>
            <a:custGeom>
              <a:avLst/>
              <a:gdLst/>
              <a:ahLst/>
              <a:cxnLst/>
              <a:rect r="r" b="b" t="t" l="l"/>
              <a:pathLst>
                <a:path h="197693" w="1845245">
                  <a:moveTo>
                    <a:pt x="61907" y="0"/>
                  </a:moveTo>
                  <a:lnTo>
                    <a:pt x="1783337" y="0"/>
                  </a:lnTo>
                  <a:cubicBezTo>
                    <a:pt x="1799756" y="0"/>
                    <a:pt x="1815502" y="6522"/>
                    <a:pt x="1827112" y="18132"/>
                  </a:cubicBezTo>
                  <a:cubicBezTo>
                    <a:pt x="1838722" y="29742"/>
                    <a:pt x="1845245" y="45488"/>
                    <a:pt x="1845245" y="61907"/>
                  </a:cubicBezTo>
                  <a:lnTo>
                    <a:pt x="1845245" y="135785"/>
                  </a:lnTo>
                  <a:cubicBezTo>
                    <a:pt x="1845245" y="152204"/>
                    <a:pt x="1838722" y="167951"/>
                    <a:pt x="1827112" y="179560"/>
                  </a:cubicBezTo>
                  <a:cubicBezTo>
                    <a:pt x="1815502" y="191170"/>
                    <a:pt x="1799756" y="197693"/>
                    <a:pt x="1783337" y="197693"/>
                  </a:cubicBezTo>
                  <a:lnTo>
                    <a:pt x="61907" y="197693"/>
                  </a:lnTo>
                  <a:cubicBezTo>
                    <a:pt x="45488" y="197693"/>
                    <a:pt x="29742" y="191170"/>
                    <a:pt x="18132" y="179560"/>
                  </a:cubicBezTo>
                  <a:cubicBezTo>
                    <a:pt x="6522" y="167951"/>
                    <a:pt x="0" y="152204"/>
                    <a:pt x="0" y="135785"/>
                  </a:cubicBezTo>
                  <a:lnTo>
                    <a:pt x="0" y="61907"/>
                  </a:lnTo>
                  <a:cubicBezTo>
                    <a:pt x="0" y="45488"/>
                    <a:pt x="6522" y="29742"/>
                    <a:pt x="18132" y="18132"/>
                  </a:cubicBezTo>
                  <a:cubicBezTo>
                    <a:pt x="29742" y="6522"/>
                    <a:pt x="45488" y="0"/>
                    <a:pt x="6190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45244" cy="21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92751" y="9080989"/>
            <a:ext cx="8253739" cy="884275"/>
            <a:chOff x="0" y="0"/>
            <a:chExt cx="1845244" cy="1976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45245" cy="197693"/>
            </a:xfrm>
            <a:custGeom>
              <a:avLst/>
              <a:gdLst/>
              <a:ahLst/>
              <a:cxnLst/>
              <a:rect r="r" b="b" t="t" l="l"/>
              <a:pathLst>
                <a:path h="197693" w="1845245">
                  <a:moveTo>
                    <a:pt x="61907" y="0"/>
                  </a:moveTo>
                  <a:lnTo>
                    <a:pt x="1783337" y="0"/>
                  </a:lnTo>
                  <a:cubicBezTo>
                    <a:pt x="1799756" y="0"/>
                    <a:pt x="1815502" y="6522"/>
                    <a:pt x="1827112" y="18132"/>
                  </a:cubicBezTo>
                  <a:cubicBezTo>
                    <a:pt x="1838722" y="29742"/>
                    <a:pt x="1845245" y="45488"/>
                    <a:pt x="1845245" y="61907"/>
                  </a:cubicBezTo>
                  <a:lnTo>
                    <a:pt x="1845245" y="135785"/>
                  </a:lnTo>
                  <a:cubicBezTo>
                    <a:pt x="1845245" y="152204"/>
                    <a:pt x="1838722" y="167951"/>
                    <a:pt x="1827112" y="179560"/>
                  </a:cubicBezTo>
                  <a:cubicBezTo>
                    <a:pt x="1815502" y="191170"/>
                    <a:pt x="1799756" y="197693"/>
                    <a:pt x="1783337" y="197693"/>
                  </a:cubicBezTo>
                  <a:lnTo>
                    <a:pt x="61907" y="197693"/>
                  </a:lnTo>
                  <a:cubicBezTo>
                    <a:pt x="45488" y="197693"/>
                    <a:pt x="29742" y="191170"/>
                    <a:pt x="18132" y="179560"/>
                  </a:cubicBezTo>
                  <a:cubicBezTo>
                    <a:pt x="6522" y="167951"/>
                    <a:pt x="0" y="152204"/>
                    <a:pt x="0" y="135785"/>
                  </a:cubicBezTo>
                  <a:lnTo>
                    <a:pt x="0" y="61907"/>
                  </a:lnTo>
                  <a:cubicBezTo>
                    <a:pt x="0" y="45488"/>
                    <a:pt x="6522" y="29742"/>
                    <a:pt x="18132" y="18132"/>
                  </a:cubicBezTo>
                  <a:cubicBezTo>
                    <a:pt x="29742" y="6522"/>
                    <a:pt x="45488" y="0"/>
                    <a:pt x="61907" y="0"/>
                  </a:cubicBezTo>
                  <a:close/>
                </a:path>
              </a:pathLst>
            </a:custGeom>
            <a:solidFill>
              <a:srgbClr val="A0CEF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45244" cy="21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45969" y="4397587"/>
            <a:ext cx="8253739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-108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Referral hires show ~1.3–1.5× higher quality scores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92751" y="426765"/>
            <a:ext cx="8371131" cy="8407649"/>
            <a:chOff x="0" y="0"/>
            <a:chExt cx="2204742" cy="2214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04742" cy="2214360"/>
            </a:xfrm>
            <a:custGeom>
              <a:avLst/>
              <a:gdLst/>
              <a:ahLst/>
              <a:cxnLst/>
              <a:rect r="r" b="b" t="t" l="l"/>
              <a:pathLst>
                <a:path h="2214360" w="2204742">
                  <a:moveTo>
                    <a:pt x="86010" y="0"/>
                  </a:moveTo>
                  <a:lnTo>
                    <a:pt x="2118732" y="0"/>
                  </a:lnTo>
                  <a:cubicBezTo>
                    <a:pt x="2141544" y="0"/>
                    <a:pt x="2163421" y="9062"/>
                    <a:pt x="2179550" y="25192"/>
                  </a:cubicBezTo>
                  <a:cubicBezTo>
                    <a:pt x="2195681" y="41322"/>
                    <a:pt x="2204742" y="63199"/>
                    <a:pt x="2204742" y="86010"/>
                  </a:cubicBezTo>
                  <a:lnTo>
                    <a:pt x="2204742" y="2128351"/>
                  </a:lnTo>
                  <a:cubicBezTo>
                    <a:pt x="2204742" y="2175852"/>
                    <a:pt x="2166234" y="2214360"/>
                    <a:pt x="2118732" y="2214360"/>
                  </a:cubicBezTo>
                  <a:lnTo>
                    <a:pt x="86010" y="2214360"/>
                  </a:lnTo>
                  <a:cubicBezTo>
                    <a:pt x="38508" y="2214360"/>
                    <a:pt x="0" y="2175852"/>
                    <a:pt x="0" y="2128351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204742" cy="223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789" y="301490"/>
            <a:ext cx="8734813" cy="896762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545969" y="5535356"/>
            <a:ext cx="8253739" cy="884275"/>
            <a:chOff x="0" y="0"/>
            <a:chExt cx="1845244" cy="1976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45245" cy="197693"/>
            </a:xfrm>
            <a:custGeom>
              <a:avLst/>
              <a:gdLst/>
              <a:ahLst/>
              <a:cxnLst/>
              <a:rect r="r" b="b" t="t" l="l"/>
              <a:pathLst>
                <a:path h="197693" w="1845245">
                  <a:moveTo>
                    <a:pt x="61907" y="0"/>
                  </a:moveTo>
                  <a:lnTo>
                    <a:pt x="1783337" y="0"/>
                  </a:lnTo>
                  <a:cubicBezTo>
                    <a:pt x="1799756" y="0"/>
                    <a:pt x="1815502" y="6522"/>
                    <a:pt x="1827112" y="18132"/>
                  </a:cubicBezTo>
                  <a:cubicBezTo>
                    <a:pt x="1838722" y="29742"/>
                    <a:pt x="1845245" y="45488"/>
                    <a:pt x="1845245" y="61907"/>
                  </a:cubicBezTo>
                  <a:lnTo>
                    <a:pt x="1845245" y="135785"/>
                  </a:lnTo>
                  <a:cubicBezTo>
                    <a:pt x="1845245" y="152204"/>
                    <a:pt x="1838722" y="167951"/>
                    <a:pt x="1827112" y="179560"/>
                  </a:cubicBezTo>
                  <a:cubicBezTo>
                    <a:pt x="1815502" y="191170"/>
                    <a:pt x="1799756" y="197693"/>
                    <a:pt x="1783337" y="197693"/>
                  </a:cubicBezTo>
                  <a:lnTo>
                    <a:pt x="61907" y="197693"/>
                  </a:lnTo>
                  <a:cubicBezTo>
                    <a:pt x="45488" y="197693"/>
                    <a:pt x="29742" y="191170"/>
                    <a:pt x="18132" y="179560"/>
                  </a:cubicBezTo>
                  <a:cubicBezTo>
                    <a:pt x="6522" y="167951"/>
                    <a:pt x="0" y="152204"/>
                    <a:pt x="0" y="135785"/>
                  </a:cubicBezTo>
                  <a:lnTo>
                    <a:pt x="0" y="61907"/>
                  </a:lnTo>
                  <a:cubicBezTo>
                    <a:pt x="0" y="45488"/>
                    <a:pt x="6522" y="29742"/>
                    <a:pt x="18132" y="18132"/>
                  </a:cubicBezTo>
                  <a:cubicBezTo>
                    <a:pt x="29742" y="6522"/>
                    <a:pt x="45488" y="0"/>
                    <a:pt x="6190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845244" cy="21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45969" y="5765136"/>
            <a:ext cx="8253739" cy="83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8"/>
              </a:lnSpc>
            </a:pPr>
            <a:r>
              <a:rPr lang="en-US" b="true" sz="2413" spc="-113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Agency hires underperform despite higher cost</a:t>
            </a:r>
          </a:p>
          <a:p>
            <a:pPr algn="ctr">
              <a:lnSpc>
                <a:spcPts val="3378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545969" y="6905187"/>
            <a:ext cx="8253739" cy="884275"/>
            <a:chOff x="0" y="0"/>
            <a:chExt cx="1845244" cy="1976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45245" cy="197693"/>
            </a:xfrm>
            <a:custGeom>
              <a:avLst/>
              <a:gdLst/>
              <a:ahLst/>
              <a:cxnLst/>
              <a:rect r="r" b="b" t="t" l="l"/>
              <a:pathLst>
                <a:path h="197693" w="1845245">
                  <a:moveTo>
                    <a:pt x="61907" y="0"/>
                  </a:moveTo>
                  <a:lnTo>
                    <a:pt x="1783337" y="0"/>
                  </a:lnTo>
                  <a:cubicBezTo>
                    <a:pt x="1799756" y="0"/>
                    <a:pt x="1815502" y="6522"/>
                    <a:pt x="1827112" y="18132"/>
                  </a:cubicBezTo>
                  <a:cubicBezTo>
                    <a:pt x="1838722" y="29742"/>
                    <a:pt x="1845245" y="45488"/>
                    <a:pt x="1845245" y="61907"/>
                  </a:cubicBezTo>
                  <a:lnTo>
                    <a:pt x="1845245" y="135785"/>
                  </a:lnTo>
                  <a:cubicBezTo>
                    <a:pt x="1845245" y="152204"/>
                    <a:pt x="1838722" y="167951"/>
                    <a:pt x="1827112" y="179560"/>
                  </a:cubicBezTo>
                  <a:cubicBezTo>
                    <a:pt x="1815502" y="191170"/>
                    <a:pt x="1799756" y="197693"/>
                    <a:pt x="1783337" y="197693"/>
                  </a:cubicBezTo>
                  <a:lnTo>
                    <a:pt x="61907" y="197693"/>
                  </a:lnTo>
                  <a:cubicBezTo>
                    <a:pt x="45488" y="197693"/>
                    <a:pt x="29742" y="191170"/>
                    <a:pt x="18132" y="179560"/>
                  </a:cubicBezTo>
                  <a:cubicBezTo>
                    <a:pt x="6522" y="167951"/>
                    <a:pt x="0" y="152204"/>
                    <a:pt x="0" y="135785"/>
                  </a:cubicBezTo>
                  <a:lnTo>
                    <a:pt x="0" y="61907"/>
                  </a:lnTo>
                  <a:cubicBezTo>
                    <a:pt x="0" y="45488"/>
                    <a:pt x="6522" y="29742"/>
                    <a:pt x="18132" y="18132"/>
                  </a:cubicBezTo>
                  <a:cubicBezTo>
                    <a:pt x="29742" y="6522"/>
                    <a:pt x="45488" y="0"/>
                    <a:pt x="6190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845244" cy="216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45969" y="7134967"/>
            <a:ext cx="8253739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-108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University hiring shows strong quality but mixed retention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92751" y="9314106"/>
            <a:ext cx="8253739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-108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Quality of hire varies more by source than by hiring volume.</a:t>
            </a:r>
          </a:p>
          <a:p>
            <a:pPr algn="ctr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23" y="3602732"/>
            <a:ext cx="18339515" cy="9403170"/>
          </a:xfrm>
          <a:custGeom>
            <a:avLst/>
            <a:gdLst/>
            <a:ahLst/>
            <a:cxnLst/>
            <a:rect r="r" b="b" t="t" l="l"/>
            <a:pathLst>
              <a:path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58261"/>
            <a:ext cx="6320637" cy="15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8"/>
              </a:lnSpc>
            </a:pPr>
            <a:r>
              <a:rPr lang="en-US" sz="12200" spc="-573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3566" y="4893732"/>
            <a:ext cx="7189845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122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Retention &lt; 75% → early warning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122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Quality of Hire &lt; 60% → source needs review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 spc="-122">
                <a:solidFill>
                  <a:srgbClr val="FFFFFF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Cost must be evaluated per retained employee</a:t>
            </a:r>
          </a:p>
          <a:p>
            <a:pPr algn="l">
              <a:lnSpc>
                <a:spcPts val="364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1695512" y="3781589"/>
            <a:ext cx="6592488" cy="6027510"/>
            <a:chOff x="0" y="0"/>
            <a:chExt cx="8789983" cy="803668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789983" cy="8036680"/>
              <a:chOff x="0" y="0"/>
              <a:chExt cx="812800" cy="74314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743143"/>
              </a:xfrm>
              <a:custGeom>
                <a:avLst/>
                <a:gdLst/>
                <a:ahLst/>
                <a:cxnLst/>
                <a:rect r="r" b="b" t="t" l="l"/>
                <a:pathLst>
                  <a:path h="743143" w="812800">
                    <a:moveTo>
                      <a:pt x="406400" y="0"/>
                    </a:moveTo>
                    <a:cubicBezTo>
                      <a:pt x="181951" y="0"/>
                      <a:pt x="0" y="166358"/>
                      <a:pt x="0" y="371571"/>
                    </a:cubicBezTo>
                    <a:cubicBezTo>
                      <a:pt x="0" y="576785"/>
                      <a:pt x="181951" y="743143"/>
                      <a:pt x="406400" y="743143"/>
                    </a:cubicBezTo>
                    <a:cubicBezTo>
                      <a:pt x="630849" y="743143"/>
                      <a:pt x="812800" y="576785"/>
                      <a:pt x="812800" y="371571"/>
                    </a:cubicBezTo>
                    <a:cubicBezTo>
                      <a:pt x="812800" y="166358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0CEFD">
                      <a:alpha val="50000"/>
                    </a:srgbClr>
                  </a:gs>
                  <a:gs pos="100000">
                    <a:srgbClr val="E4F2FF">
                      <a:alpha val="50000"/>
                    </a:srgbClr>
                  </a:gs>
                </a:gsLst>
                <a:lin ang="0"/>
              </a:gradFill>
              <a:ln w="38100" cap="sq">
                <a:solidFill>
                  <a:srgbClr val="FFFFFF">
                    <a:alpha val="49804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26820"/>
                <a:ext cx="660400" cy="5466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5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657177" y="5179176"/>
              <a:ext cx="3519849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94">
                  <a:solidFill>
                    <a:srgbClr val="FFFFFF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Quality of Hire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59578" y="2898646"/>
              <a:ext cx="6715048" cy="2128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280"/>
                </a:lnSpc>
              </a:pPr>
              <a:r>
                <a:rPr lang="en-US" sz="12000" spc="-564">
                  <a:solidFill>
                    <a:srgbClr val="FFFFFF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21.3%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05363" y="5629881"/>
            <a:ext cx="5098441" cy="3996322"/>
            <a:chOff x="0" y="0"/>
            <a:chExt cx="6797921" cy="53284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36346" y="0"/>
              <a:ext cx="5328429" cy="5328429"/>
            </a:xfrm>
            <a:custGeom>
              <a:avLst/>
              <a:gdLst/>
              <a:ahLst/>
              <a:cxnLst/>
              <a:rect r="r" b="b" t="t" l="l"/>
              <a:pathLst>
                <a:path h="5328429" w="5328429">
                  <a:moveTo>
                    <a:pt x="0" y="0"/>
                  </a:moveTo>
                  <a:lnTo>
                    <a:pt x="5328429" y="0"/>
                  </a:lnTo>
                  <a:lnTo>
                    <a:pt x="5328429" y="5328429"/>
                  </a:lnTo>
                  <a:lnTo>
                    <a:pt x="0" y="5328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836346" y="0"/>
              <a:ext cx="5129543" cy="512954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0CEFD">
                      <a:alpha val="93000"/>
                    </a:srgbClr>
                  </a:gs>
                  <a:gs pos="100000">
                    <a:srgbClr val="E4F2FF">
                      <a:alpha val="93000"/>
                    </a:srgbClr>
                  </a:gs>
                </a:gsLst>
                <a:lin ang="0"/>
              </a:gradFill>
              <a:ln w="38100" cap="sq">
                <a:solidFill>
                  <a:srgbClr val="FFFFFF">
                    <a:alpha val="92941"/>
                  </a:srgbClr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33350"/>
                <a:ext cx="660400" cy="603250"/>
              </a:xfrm>
              <a:prstGeom prst="rect">
                <a:avLst/>
              </a:prstGeom>
            </p:spPr>
            <p:txBody>
              <a:bodyPr anchor="ctr" rtlCol="false" tIns="42898" lIns="42898" bIns="42898" rIns="42898"/>
              <a:lstStyle/>
              <a:p>
                <a:pPr algn="ctr">
                  <a:lnSpc>
                    <a:spcPts val="234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1276707"/>
              <a:ext cx="6797921" cy="2162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455"/>
                </a:lnSpc>
              </a:pPr>
              <a:r>
                <a:rPr lang="en-US" sz="12186" spc="-572">
                  <a:solidFill>
                    <a:srgbClr val="424242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400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63463" y="3399180"/>
              <a:ext cx="3670995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spc="-103">
                  <a:solidFill>
                    <a:srgbClr val="424242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Total Hires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75526" y="659933"/>
            <a:ext cx="1720589" cy="578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>
                <a:solidFill>
                  <a:srgbClr val="D0D7DD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Salford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0060" y="2837353"/>
            <a:ext cx="275324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spc="-65">
                <a:solidFill>
                  <a:srgbClr val="424242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Avg Cost per Hire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867111" y="2420140"/>
            <a:ext cx="5098441" cy="3996322"/>
            <a:chOff x="0" y="0"/>
            <a:chExt cx="6797921" cy="53284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836346" y="0"/>
              <a:ext cx="5328429" cy="5328429"/>
            </a:xfrm>
            <a:custGeom>
              <a:avLst/>
              <a:gdLst/>
              <a:ahLst/>
              <a:cxnLst/>
              <a:rect r="r" b="b" t="t" l="l"/>
              <a:pathLst>
                <a:path h="5328429" w="5328429">
                  <a:moveTo>
                    <a:pt x="0" y="0"/>
                  </a:moveTo>
                  <a:lnTo>
                    <a:pt x="5328429" y="0"/>
                  </a:lnTo>
                  <a:lnTo>
                    <a:pt x="5328429" y="5328429"/>
                  </a:lnTo>
                  <a:lnTo>
                    <a:pt x="0" y="5328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836346" y="0"/>
              <a:ext cx="5129543" cy="5129543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0CEFD">
                      <a:alpha val="93000"/>
                    </a:srgbClr>
                  </a:gs>
                  <a:gs pos="100000">
                    <a:srgbClr val="E4F2FF">
                      <a:alpha val="93000"/>
                    </a:srgbClr>
                  </a:gs>
                </a:gsLst>
                <a:lin ang="0"/>
              </a:gradFill>
              <a:ln w="38100" cap="sq">
                <a:solidFill>
                  <a:srgbClr val="FFFFFF">
                    <a:alpha val="92941"/>
                  </a:srgbClr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133350"/>
                <a:ext cx="660400" cy="603250"/>
              </a:xfrm>
              <a:prstGeom prst="rect">
                <a:avLst/>
              </a:prstGeom>
            </p:spPr>
            <p:txBody>
              <a:bodyPr anchor="ctr" rtlCol="false" tIns="42898" lIns="42898" bIns="42898" rIns="42898"/>
              <a:lstStyle/>
              <a:p>
                <a:pPr algn="ctr">
                  <a:lnSpc>
                    <a:spcPts val="234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1439135"/>
              <a:ext cx="6797921" cy="178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99"/>
                </a:lnSpc>
              </a:pPr>
              <a:r>
                <a:rPr lang="en-US" sz="9999" spc="-469">
                  <a:solidFill>
                    <a:srgbClr val="424242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₹3.6K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563463" y="3399180"/>
              <a:ext cx="3670995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spc="-103">
                  <a:solidFill>
                    <a:srgbClr val="424242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Cost per Hire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442536" y="647822"/>
            <a:ext cx="5098441" cy="3996322"/>
            <a:chOff x="0" y="0"/>
            <a:chExt cx="6797921" cy="532842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836346" y="0"/>
              <a:ext cx="5328429" cy="5328429"/>
            </a:xfrm>
            <a:custGeom>
              <a:avLst/>
              <a:gdLst/>
              <a:ahLst/>
              <a:cxnLst/>
              <a:rect r="r" b="b" t="t" l="l"/>
              <a:pathLst>
                <a:path h="5328429" w="5328429">
                  <a:moveTo>
                    <a:pt x="0" y="0"/>
                  </a:moveTo>
                  <a:lnTo>
                    <a:pt x="5328429" y="0"/>
                  </a:lnTo>
                  <a:lnTo>
                    <a:pt x="5328429" y="5328429"/>
                  </a:lnTo>
                  <a:lnTo>
                    <a:pt x="0" y="5328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/>
            <p:nvPr/>
          </p:nvGrpSpPr>
          <p:grpSpPr>
            <a:xfrm rot="0">
              <a:off x="836346" y="0"/>
              <a:ext cx="5129543" cy="5129543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0CEFD">
                      <a:alpha val="93000"/>
                    </a:srgbClr>
                  </a:gs>
                  <a:gs pos="100000">
                    <a:srgbClr val="E4F2FF">
                      <a:alpha val="93000"/>
                    </a:srgbClr>
                  </a:gs>
                </a:gsLst>
                <a:lin ang="0"/>
              </a:gradFill>
              <a:ln w="38100" cap="sq">
                <a:solidFill>
                  <a:srgbClr val="FFFFFF">
                    <a:alpha val="92941"/>
                  </a:srgbClr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133350"/>
                <a:ext cx="660400" cy="603250"/>
              </a:xfrm>
              <a:prstGeom prst="rect">
                <a:avLst/>
              </a:prstGeom>
            </p:spPr>
            <p:txBody>
              <a:bodyPr anchor="ctr" rtlCol="false" tIns="42898" lIns="42898" bIns="42898" rIns="42898"/>
              <a:lstStyle/>
              <a:p>
                <a:pPr algn="ctr">
                  <a:lnSpc>
                    <a:spcPts val="234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0" y="1439135"/>
              <a:ext cx="6797921" cy="178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99"/>
                </a:lnSpc>
              </a:pPr>
              <a:r>
                <a:rPr lang="en-US" sz="9999" spc="-469">
                  <a:solidFill>
                    <a:srgbClr val="424242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23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563463" y="3399180"/>
              <a:ext cx="3670995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spc="-103">
                  <a:solidFill>
                    <a:srgbClr val="424242"/>
                  </a:solidFill>
                  <a:latin typeface="Tex Gyre Bonum"/>
                  <a:ea typeface="Tex Gyre Bonum"/>
                  <a:cs typeface="Tex Gyre Bonum"/>
                  <a:sym typeface="Tex Gyre Bonum"/>
                </a:rPr>
                <a:t>Avg Tenure in Months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3623">
            <a:off x="6885714" y="-1745823"/>
            <a:ext cx="14118808" cy="9138719"/>
          </a:xfrm>
          <a:custGeom>
            <a:avLst/>
            <a:gdLst/>
            <a:ahLst/>
            <a:cxnLst/>
            <a:rect r="r" b="b" t="t" l="l"/>
            <a:pathLst>
              <a:path h="9138719" w="14118808">
                <a:moveTo>
                  <a:pt x="0" y="0"/>
                </a:moveTo>
                <a:lnTo>
                  <a:pt x="14118808" y="0"/>
                </a:lnTo>
                <a:lnTo>
                  <a:pt x="14118808" y="9138720"/>
                </a:lnTo>
                <a:lnTo>
                  <a:pt x="0" y="913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18663" y="4029905"/>
            <a:ext cx="17683768" cy="0"/>
          </a:xfrm>
          <a:prstGeom prst="line">
            <a:avLst/>
          </a:prstGeom>
          <a:ln cap="flat" w="57150">
            <a:solidFill>
              <a:srgbClr val="D0D7DD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19950" y="3544503"/>
            <a:ext cx="2894965" cy="941546"/>
            <a:chOff x="0" y="0"/>
            <a:chExt cx="762460" cy="2479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64013" y="3544503"/>
            <a:ext cx="2894965" cy="941546"/>
            <a:chOff x="0" y="0"/>
            <a:chExt cx="762460" cy="2479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08075" y="3544503"/>
            <a:ext cx="2894965" cy="941546"/>
            <a:chOff x="0" y="0"/>
            <a:chExt cx="762460" cy="2479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652138" y="3544503"/>
            <a:ext cx="2894965" cy="941546"/>
            <a:chOff x="0" y="0"/>
            <a:chExt cx="762460" cy="2479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2460" cy="247979"/>
            </a:xfrm>
            <a:custGeom>
              <a:avLst/>
              <a:gdLst/>
              <a:ahLst/>
              <a:cxnLst/>
              <a:rect r="r" b="b" t="t" l="l"/>
              <a:pathLst>
                <a:path h="247979" w="762460">
                  <a:moveTo>
                    <a:pt x="123990" y="0"/>
                  </a:moveTo>
                  <a:lnTo>
                    <a:pt x="638470" y="0"/>
                  </a:lnTo>
                  <a:cubicBezTo>
                    <a:pt x="706948" y="0"/>
                    <a:pt x="762460" y="55512"/>
                    <a:pt x="762460" y="123990"/>
                  </a:cubicBezTo>
                  <a:lnTo>
                    <a:pt x="762460" y="123990"/>
                  </a:lnTo>
                  <a:cubicBezTo>
                    <a:pt x="762460" y="156874"/>
                    <a:pt x="749397" y="188411"/>
                    <a:pt x="726144" y="211663"/>
                  </a:cubicBezTo>
                  <a:cubicBezTo>
                    <a:pt x="702892" y="234916"/>
                    <a:pt x="671354" y="247979"/>
                    <a:pt x="638470" y="247979"/>
                  </a:cubicBezTo>
                  <a:lnTo>
                    <a:pt x="123990" y="247979"/>
                  </a:lnTo>
                  <a:cubicBezTo>
                    <a:pt x="91106" y="247979"/>
                    <a:pt x="59568" y="234916"/>
                    <a:pt x="36316" y="211663"/>
                  </a:cubicBezTo>
                  <a:cubicBezTo>
                    <a:pt x="13063" y="188411"/>
                    <a:pt x="0" y="156874"/>
                    <a:pt x="0" y="123990"/>
                  </a:cubicBezTo>
                  <a:lnTo>
                    <a:pt x="0" y="123990"/>
                  </a:lnTo>
                  <a:cubicBezTo>
                    <a:pt x="0" y="91106"/>
                    <a:pt x="13063" y="59568"/>
                    <a:pt x="36316" y="36316"/>
                  </a:cubicBezTo>
                  <a:cubicBezTo>
                    <a:pt x="59568" y="13063"/>
                    <a:pt x="91106" y="0"/>
                    <a:pt x="1239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762460" cy="27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4040" y="4873357"/>
            <a:ext cx="16495548" cy="4547013"/>
            <a:chOff x="0" y="0"/>
            <a:chExt cx="4344507" cy="11975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44507" cy="1197567"/>
            </a:xfrm>
            <a:custGeom>
              <a:avLst/>
              <a:gdLst/>
              <a:ahLst/>
              <a:cxnLst/>
              <a:rect r="r" b="b" t="t" l="l"/>
              <a:pathLst>
                <a:path h="1197567" w="4344507">
                  <a:moveTo>
                    <a:pt x="37547" y="0"/>
                  </a:moveTo>
                  <a:lnTo>
                    <a:pt x="4306960" y="0"/>
                  </a:lnTo>
                  <a:cubicBezTo>
                    <a:pt x="4316918" y="0"/>
                    <a:pt x="4326468" y="3956"/>
                    <a:pt x="4333510" y="10997"/>
                  </a:cubicBezTo>
                  <a:cubicBezTo>
                    <a:pt x="4340551" y="18039"/>
                    <a:pt x="4344507" y="27589"/>
                    <a:pt x="4344507" y="37547"/>
                  </a:cubicBezTo>
                  <a:lnTo>
                    <a:pt x="4344507" y="1160021"/>
                  </a:lnTo>
                  <a:cubicBezTo>
                    <a:pt x="4344507" y="1169979"/>
                    <a:pt x="4340551" y="1179529"/>
                    <a:pt x="4333510" y="1186570"/>
                  </a:cubicBezTo>
                  <a:cubicBezTo>
                    <a:pt x="4326468" y="1193612"/>
                    <a:pt x="4316918" y="1197567"/>
                    <a:pt x="4306960" y="1197567"/>
                  </a:cubicBezTo>
                  <a:lnTo>
                    <a:pt x="37547" y="1197567"/>
                  </a:lnTo>
                  <a:cubicBezTo>
                    <a:pt x="27589" y="1197567"/>
                    <a:pt x="18039" y="1193612"/>
                    <a:pt x="10997" y="1186570"/>
                  </a:cubicBezTo>
                  <a:cubicBezTo>
                    <a:pt x="3956" y="1179529"/>
                    <a:pt x="0" y="1169979"/>
                    <a:pt x="0" y="1160021"/>
                  </a:cubicBezTo>
                  <a:lnTo>
                    <a:pt x="0" y="37547"/>
                  </a:lnTo>
                  <a:cubicBezTo>
                    <a:pt x="0" y="27589"/>
                    <a:pt x="3956" y="18039"/>
                    <a:pt x="10997" y="10997"/>
                  </a:cubicBezTo>
                  <a:cubicBezTo>
                    <a:pt x="18039" y="3956"/>
                    <a:pt x="27589" y="0"/>
                    <a:pt x="37547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344507" cy="1226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23377" y="3789130"/>
            <a:ext cx="2888111" cy="5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b="true" sz="4364" spc="-205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Problem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64013" y="3789130"/>
            <a:ext cx="2888111" cy="5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b="true" sz="4364" spc="-205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4649" y="3789130"/>
            <a:ext cx="2888111" cy="55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2"/>
              </a:lnSpc>
            </a:pPr>
            <a:r>
              <a:rPr lang="en-US" b="true" sz="4364" spc="-205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Impact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45284" y="3806361"/>
            <a:ext cx="2888111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b="true" sz="3999" spc="-18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017210"/>
            <a:ext cx="16230600" cy="143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27"/>
              </a:lnSpc>
            </a:pPr>
            <a:r>
              <a:rPr lang="en-US" sz="11199" spc="-526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So What?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0202" y="5700828"/>
            <a:ext cx="2743245" cy="245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spc="-22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Volume Driven Hiring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8726707" y="5490280"/>
            <a:ext cx="0" cy="3462212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4731147" y="5490280"/>
            <a:ext cx="0" cy="3462212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2724982" y="5490280"/>
            <a:ext cx="0" cy="3462212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5176860" y="5700828"/>
            <a:ext cx="2743245" cy="245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spc="-22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ROI &amp; quality metrics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5700828"/>
            <a:ext cx="3188651" cy="410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spc="-22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Lower attrition;  better talent</a:t>
            </a:r>
          </a:p>
          <a:p>
            <a:pPr algn="ctr">
              <a:lnSpc>
                <a:spcPts val="6579"/>
              </a:lnSpc>
            </a:pPr>
          </a:p>
          <a:p>
            <a:pPr algn="ctr">
              <a:lnSpc>
                <a:spcPts val="657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372682" y="5977053"/>
            <a:ext cx="3147399" cy="162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spc="-22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Budget reallocation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9522">
            <a:off x="-1466084" y="-1104127"/>
            <a:ext cx="6017764" cy="3599717"/>
          </a:xfrm>
          <a:custGeom>
            <a:avLst/>
            <a:gdLst/>
            <a:ahLst/>
            <a:cxnLst/>
            <a:rect r="r" b="b" t="t" l="l"/>
            <a:pathLst>
              <a:path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92569"/>
            <a:ext cx="9672886" cy="605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95"/>
              </a:lnSpc>
            </a:pPr>
            <a:r>
              <a:rPr lang="en-US" sz="24569" spc="-1154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  <p:sp>
        <p:nvSpPr>
          <p:cNvPr name="AutoShape 6" id="6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70692" y="6848200"/>
            <a:ext cx="358045" cy="358045"/>
          </a:xfrm>
          <a:custGeom>
            <a:avLst/>
            <a:gdLst/>
            <a:ahLst/>
            <a:cxnLst/>
            <a:rect r="r" b="b" t="t" l="l"/>
            <a:pathLst>
              <a:path h="358045" w="358045">
                <a:moveTo>
                  <a:pt x="0" y="0"/>
                </a:moveTo>
                <a:lnTo>
                  <a:pt x="358044" y="0"/>
                </a:lnTo>
                <a:lnTo>
                  <a:pt x="358044" y="358045"/>
                </a:lnTo>
                <a:lnTo>
                  <a:pt x="0" y="3580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70141" y="7730120"/>
            <a:ext cx="359146" cy="359146"/>
          </a:xfrm>
          <a:custGeom>
            <a:avLst/>
            <a:gdLst/>
            <a:ahLst/>
            <a:cxnLst/>
            <a:rect r="r" b="b" t="t" l="l"/>
            <a:pathLst>
              <a:path h="359146" w="359146">
                <a:moveTo>
                  <a:pt x="0" y="0"/>
                </a:moveTo>
                <a:lnTo>
                  <a:pt x="359146" y="0"/>
                </a:lnTo>
                <a:lnTo>
                  <a:pt x="359146" y="359146"/>
                </a:lnTo>
                <a:lnTo>
                  <a:pt x="0" y="359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7201262" y="7848014"/>
            <a:ext cx="3500324" cy="123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3921" spc="-21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for your time and attention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44633" y="7737291"/>
            <a:ext cx="402369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true" sz="1800" spc="-72" u="sng">
                <a:solidFill>
                  <a:srgbClr val="393939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10" tooltip="https://www.linkedin.com/in/daniya-ghoshal-804a39285/"/>
              </a:rPr>
              <a:t>Contact</a:t>
            </a:r>
            <a:r>
              <a:rPr lang="en-US" b="true" sz="1800" spc="-72" u="sng">
                <a:solidFill>
                  <a:srgbClr val="3939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4633" y="6810100"/>
            <a:ext cx="402369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b="true" sz="1800" i="true" spc="-72" u="sng">
                <a:solidFill>
                  <a:srgbClr val="39393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Portfolio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DAG-MA8rIHk</dc:identifier>
  <dcterms:modified xsi:type="dcterms:W3CDTF">2011-08-01T06:04:30Z</dcterms:modified>
  <cp:revision>1</cp:revision>
  <dc:title>HireSight</dc:title>
</cp:coreProperties>
</file>